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56" r:id="rId2"/>
    <p:sldId id="266" r:id="rId3"/>
    <p:sldId id="257" r:id="rId4"/>
    <p:sldId id="258" r:id="rId5"/>
    <p:sldId id="268" r:id="rId6"/>
    <p:sldId id="259" r:id="rId7"/>
    <p:sldId id="267" r:id="rId8"/>
    <p:sldId id="269" r:id="rId9"/>
    <p:sldId id="270" r:id="rId10"/>
    <p:sldId id="271" r:id="rId11"/>
    <p:sldId id="272" r:id="rId12"/>
    <p:sldId id="273" r:id="rId13"/>
    <p:sldId id="275" r:id="rId14"/>
    <p:sldId id="274" r:id="rId15"/>
    <p:sldId id="276" r:id="rId16"/>
    <p:sldId id="277" r:id="rId17"/>
    <p:sldId id="278" r:id="rId18"/>
    <p:sldId id="285" r:id="rId19"/>
    <p:sldId id="286" r:id="rId20"/>
    <p:sldId id="279" r:id="rId21"/>
    <p:sldId id="281" r:id="rId22"/>
    <p:sldId id="280" r:id="rId23"/>
    <p:sldId id="282" r:id="rId24"/>
    <p:sldId id="283" r:id="rId25"/>
    <p:sldId id="265" r:id="rId26"/>
    <p:sldId id="287" r:id="rId27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1" d="100"/>
          <a:sy n="61" d="100"/>
        </p:scale>
        <p:origin x="-564" y="-96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1116B9E-D69D-4703-B7C0-CC25A282E823}" type="doc">
      <dgm:prSet loTypeId="urn:microsoft.com/office/officeart/2008/layout/HorizontalMultiLevelHierarchy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519E9EF-262E-4109-A2BC-731E0DCFDE3C}">
      <dgm:prSet phldrT="[Text]" custT="1"/>
      <dgm:spPr/>
      <dgm:t>
        <a:bodyPr/>
        <a:lstStyle/>
        <a:p>
          <a:r>
            <a:rPr lang="en-US" sz="5400" dirty="0" smtClean="0"/>
            <a:t>KEY COMPONENTS</a:t>
          </a:r>
          <a:endParaRPr lang="en-US" sz="5400" dirty="0"/>
        </a:p>
      </dgm:t>
    </dgm:pt>
    <dgm:pt modelId="{2F78F220-2191-4D97-99F1-BAB9AB493B13}" type="parTrans" cxnId="{7E8BDD49-4805-438C-B4AE-44CDF74E1861}">
      <dgm:prSet/>
      <dgm:spPr/>
      <dgm:t>
        <a:bodyPr/>
        <a:lstStyle/>
        <a:p>
          <a:endParaRPr lang="en-US"/>
        </a:p>
      </dgm:t>
    </dgm:pt>
    <dgm:pt modelId="{0C92233D-39C4-46F5-829A-CE848E3D2986}" type="sibTrans" cxnId="{7E8BDD49-4805-438C-B4AE-44CDF74E1861}">
      <dgm:prSet/>
      <dgm:spPr/>
      <dgm:t>
        <a:bodyPr/>
        <a:lstStyle/>
        <a:p>
          <a:endParaRPr lang="en-US"/>
        </a:p>
      </dgm:t>
    </dgm:pt>
    <dgm:pt modelId="{66DC03C7-BF6A-4D35-A2E2-A0755F3A83C6}">
      <dgm:prSet phldrT="[Text]" custT="1"/>
      <dgm:spPr/>
      <dgm:t>
        <a:bodyPr/>
        <a:lstStyle/>
        <a:p>
          <a:r>
            <a:rPr lang="en-US" sz="4400" dirty="0" smtClean="0"/>
            <a:t>Data</a:t>
          </a:r>
          <a:endParaRPr lang="en-US" sz="4800" dirty="0"/>
        </a:p>
      </dgm:t>
    </dgm:pt>
    <dgm:pt modelId="{03C95D62-B680-4B63-B1BA-E9E4848B4970}" type="parTrans" cxnId="{0A94BF67-8870-4948-8B6F-5D2A840D0AEC}">
      <dgm:prSet/>
      <dgm:spPr/>
      <dgm:t>
        <a:bodyPr/>
        <a:lstStyle/>
        <a:p>
          <a:endParaRPr lang="en-US"/>
        </a:p>
      </dgm:t>
    </dgm:pt>
    <dgm:pt modelId="{7F7DF296-1E20-4902-B8C3-5EE83CA69F21}" type="sibTrans" cxnId="{0A94BF67-8870-4948-8B6F-5D2A840D0AEC}">
      <dgm:prSet/>
      <dgm:spPr/>
      <dgm:t>
        <a:bodyPr/>
        <a:lstStyle/>
        <a:p>
          <a:endParaRPr lang="en-US"/>
        </a:p>
      </dgm:t>
    </dgm:pt>
    <dgm:pt modelId="{1780739A-26BB-48A6-AB10-D33C74B18843}">
      <dgm:prSet phldrT="[Text]" custT="1"/>
      <dgm:spPr/>
      <dgm:t>
        <a:bodyPr/>
        <a:lstStyle/>
        <a:p>
          <a:r>
            <a:rPr lang="en-US" sz="4400" dirty="0" smtClean="0"/>
            <a:t>Algorithm </a:t>
          </a:r>
          <a:endParaRPr lang="en-US" sz="5400" dirty="0"/>
        </a:p>
      </dgm:t>
    </dgm:pt>
    <dgm:pt modelId="{E25F7057-B51F-458D-9469-01A03269B0AF}" type="parTrans" cxnId="{11E98071-DDB0-49BE-9D86-3A0364C811FA}">
      <dgm:prSet/>
      <dgm:spPr/>
      <dgm:t>
        <a:bodyPr/>
        <a:lstStyle/>
        <a:p>
          <a:endParaRPr lang="en-US"/>
        </a:p>
      </dgm:t>
    </dgm:pt>
    <dgm:pt modelId="{3EA38731-F09F-410F-B09E-0C36ACF94FC0}" type="sibTrans" cxnId="{11E98071-DDB0-49BE-9D86-3A0364C811FA}">
      <dgm:prSet/>
      <dgm:spPr/>
      <dgm:t>
        <a:bodyPr/>
        <a:lstStyle/>
        <a:p>
          <a:endParaRPr lang="en-US"/>
        </a:p>
      </dgm:t>
    </dgm:pt>
    <dgm:pt modelId="{83F80CBC-94AD-4641-A8E0-375B8DBAC917}">
      <dgm:prSet phldrT="[Text]" custT="1"/>
      <dgm:spPr/>
      <dgm:t>
        <a:bodyPr/>
        <a:lstStyle/>
        <a:p>
          <a:r>
            <a:rPr lang="en-US" sz="4400" dirty="0" smtClean="0"/>
            <a:t>Model </a:t>
          </a:r>
          <a:endParaRPr lang="en-US" sz="4400" dirty="0"/>
        </a:p>
      </dgm:t>
    </dgm:pt>
    <dgm:pt modelId="{9EF3BE04-E1D9-49DB-9143-DFA1DA856CE9}" type="parTrans" cxnId="{D68FE98A-D49D-4E5B-ADB7-58062D33E7F6}">
      <dgm:prSet/>
      <dgm:spPr/>
      <dgm:t>
        <a:bodyPr/>
        <a:lstStyle/>
        <a:p>
          <a:endParaRPr lang="en-US"/>
        </a:p>
      </dgm:t>
    </dgm:pt>
    <dgm:pt modelId="{E72B323E-01F8-4D88-A51C-026291FDE8BF}" type="sibTrans" cxnId="{D68FE98A-D49D-4E5B-ADB7-58062D33E7F6}">
      <dgm:prSet/>
      <dgm:spPr/>
      <dgm:t>
        <a:bodyPr/>
        <a:lstStyle/>
        <a:p>
          <a:endParaRPr lang="en-US"/>
        </a:p>
      </dgm:t>
    </dgm:pt>
    <dgm:pt modelId="{E8A1289C-3789-4BAD-9519-5B2139165B3C}" type="pres">
      <dgm:prSet presAssocID="{A1116B9E-D69D-4703-B7C0-CC25A282E823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9A282D3E-5F51-42E6-8119-30FF8EC65F2C}" type="pres">
      <dgm:prSet presAssocID="{D519E9EF-262E-4109-A2BC-731E0DCFDE3C}" presName="root1" presStyleCnt="0"/>
      <dgm:spPr/>
    </dgm:pt>
    <dgm:pt modelId="{B2949876-875A-48C7-B9AE-C4D4A48412F4}" type="pres">
      <dgm:prSet presAssocID="{D519E9EF-262E-4109-A2BC-731E0DCFDE3C}" presName="LevelOneTextNod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818A9DEF-3261-4530-9BD7-B7D3C20AC564}" type="pres">
      <dgm:prSet presAssocID="{D519E9EF-262E-4109-A2BC-731E0DCFDE3C}" presName="level2hierChild" presStyleCnt="0"/>
      <dgm:spPr/>
    </dgm:pt>
    <dgm:pt modelId="{EE626275-44EC-4B87-88E3-68ABCF0B44CD}" type="pres">
      <dgm:prSet presAssocID="{03C95D62-B680-4B63-B1BA-E9E4848B4970}" presName="conn2-1" presStyleLbl="parChTrans1D2" presStyleIdx="0" presStyleCnt="3"/>
      <dgm:spPr/>
    </dgm:pt>
    <dgm:pt modelId="{BA1809B3-7942-4AE1-9EAD-62224B66B64A}" type="pres">
      <dgm:prSet presAssocID="{03C95D62-B680-4B63-B1BA-E9E4848B4970}" presName="connTx" presStyleLbl="parChTrans1D2" presStyleIdx="0" presStyleCnt="3"/>
      <dgm:spPr/>
    </dgm:pt>
    <dgm:pt modelId="{3630CA7F-0D50-4732-B25E-C26314280CF6}" type="pres">
      <dgm:prSet presAssocID="{66DC03C7-BF6A-4D35-A2E2-A0755F3A83C6}" presName="root2" presStyleCnt="0"/>
      <dgm:spPr/>
    </dgm:pt>
    <dgm:pt modelId="{93B2EBCD-AA01-40B3-9FC9-52D6C821C03F}" type="pres">
      <dgm:prSet presAssocID="{66DC03C7-BF6A-4D35-A2E2-A0755F3A83C6}" presName="LevelTwoTextNode" presStyleLbl="node2" presStyleIdx="0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532A42E-57A7-46BF-A48C-D452827A14EF}" type="pres">
      <dgm:prSet presAssocID="{66DC03C7-BF6A-4D35-A2E2-A0755F3A83C6}" presName="level3hierChild" presStyleCnt="0"/>
      <dgm:spPr/>
    </dgm:pt>
    <dgm:pt modelId="{2AB12BA9-08CD-4230-A409-A1AA6CD8C6D2}" type="pres">
      <dgm:prSet presAssocID="{E25F7057-B51F-458D-9469-01A03269B0AF}" presName="conn2-1" presStyleLbl="parChTrans1D2" presStyleIdx="1" presStyleCnt="3"/>
      <dgm:spPr/>
    </dgm:pt>
    <dgm:pt modelId="{F441822D-B054-4904-ADAD-95B31E0379BA}" type="pres">
      <dgm:prSet presAssocID="{E25F7057-B51F-458D-9469-01A03269B0AF}" presName="connTx" presStyleLbl="parChTrans1D2" presStyleIdx="1" presStyleCnt="3"/>
      <dgm:spPr/>
    </dgm:pt>
    <dgm:pt modelId="{A0AF2BCB-8D87-4221-91E0-2DCC1B26E8F7}" type="pres">
      <dgm:prSet presAssocID="{1780739A-26BB-48A6-AB10-D33C74B18843}" presName="root2" presStyleCnt="0"/>
      <dgm:spPr/>
    </dgm:pt>
    <dgm:pt modelId="{54D31886-695D-4299-95DB-523141F61499}" type="pres">
      <dgm:prSet presAssocID="{1780739A-26BB-48A6-AB10-D33C74B18843}" presName="LevelTwoTextNode" presStyleLbl="node2" presStyleIdx="1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00038EE-61A8-4FF3-BDFA-D9503635FC84}" type="pres">
      <dgm:prSet presAssocID="{1780739A-26BB-48A6-AB10-D33C74B18843}" presName="level3hierChild" presStyleCnt="0"/>
      <dgm:spPr/>
    </dgm:pt>
    <dgm:pt modelId="{8F41C699-9D68-427A-9084-B2EEC381BF2B}" type="pres">
      <dgm:prSet presAssocID="{9EF3BE04-E1D9-49DB-9143-DFA1DA856CE9}" presName="conn2-1" presStyleLbl="parChTrans1D2" presStyleIdx="2" presStyleCnt="3"/>
      <dgm:spPr/>
    </dgm:pt>
    <dgm:pt modelId="{4E761B55-54AB-4266-8209-8A0229894F95}" type="pres">
      <dgm:prSet presAssocID="{9EF3BE04-E1D9-49DB-9143-DFA1DA856CE9}" presName="connTx" presStyleLbl="parChTrans1D2" presStyleIdx="2" presStyleCnt="3"/>
      <dgm:spPr/>
    </dgm:pt>
    <dgm:pt modelId="{E7032D1D-8834-4C76-9B5D-0C7285675652}" type="pres">
      <dgm:prSet presAssocID="{83F80CBC-94AD-4641-A8E0-375B8DBAC917}" presName="root2" presStyleCnt="0"/>
      <dgm:spPr/>
    </dgm:pt>
    <dgm:pt modelId="{27AC23A2-CE77-40DA-A3E5-A5139D3217DA}" type="pres">
      <dgm:prSet presAssocID="{83F80CBC-94AD-4641-A8E0-375B8DBAC917}" presName="LevelTwoTextNode" presStyleLbl="node2" presStyleIdx="2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292BFCD-C2AD-433B-A71F-C9D53ABCC09C}" type="pres">
      <dgm:prSet presAssocID="{83F80CBC-94AD-4641-A8E0-375B8DBAC917}" presName="level3hierChild" presStyleCnt="0"/>
      <dgm:spPr/>
    </dgm:pt>
  </dgm:ptLst>
  <dgm:cxnLst>
    <dgm:cxn modelId="{04169BA8-CB00-44A9-B2BE-60BB42484C14}" type="presOf" srcId="{9EF3BE04-E1D9-49DB-9143-DFA1DA856CE9}" destId="{8F41C699-9D68-427A-9084-B2EEC381BF2B}" srcOrd="0" destOrd="0" presId="urn:microsoft.com/office/officeart/2008/layout/HorizontalMultiLevelHierarchy"/>
    <dgm:cxn modelId="{32395FEC-0C87-498E-A03A-8BA2D597F80F}" type="presOf" srcId="{66DC03C7-BF6A-4D35-A2E2-A0755F3A83C6}" destId="{93B2EBCD-AA01-40B3-9FC9-52D6C821C03F}" srcOrd="0" destOrd="0" presId="urn:microsoft.com/office/officeart/2008/layout/HorizontalMultiLevelHierarchy"/>
    <dgm:cxn modelId="{6DA7DB59-C998-4224-8A40-1EB18D9D6480}" type="presOf" srcId="{A1116B9E-D69D-4703-B7C0-CC25A282E823}" destId="{E8A1289C-3789-4BAD-9519-5B2139165B3C}" srcOrd="0" destOrd="0" presId="urn:microsoft.com/office/officeart/2008/layout/HorizontalMultiLevelHierarchy"/>
    <dgm:cxn modelId="{11E98071-DDB0-49BE-9D86-3A0364C811FA}" srcId="{D519E9EF-262E-4109-A2BC-731E0DCFDE3C}" destId="{1780739A-26BB-48A6-AB10-D33C74B18843}" srcOrd="1" destOrd="0" parTransId="{E25F7057-B51F-458D-9469-01A03269B0AF}" sibTransId="{3EA38731-F09F-410F-B09E-0C36ACF94FC0}"/>
    <dgm:cxn modelId="{C0512BE8-80F6-42B7-B329-96CDE22B3689}" type="presOf" srcId="{03C95D62-B680-4B63-B1BA-E9E4848B4970}" destId="{EE626275-44EC-4B87-88E3-68ABCF0B44CD}" srcOrd="0" destOrd="0" presId="urn:microsoft.com/office/officeart/2008/layout/HorizontalMultiLevelHierarchy"/>
    <dgm:cxn modelId="{8D3D20E6-4CC1-4891-9077-AAC4AFD322D2}" type="presOf" srcId="{D519E9EF-262E-4109-A2BC-731E0DCFDE3C}" destId="{B2949876-875A-48C7-B9AE-C4D4A48412F4}" srcOrd="0" destOrd="0" presId="urn:microsoft.com/office/officeart/2008/layout/HorizontalMultiLevelHierarchy"/>
    <dgm:cxn modelId="{8228539F-60C3-4257-8119-8C8712162A91}" type="presOf" srcId="{9EF3BE04-E1D9-49DB-9143-DFA1DA856CE9}" destId="{4E761B55-54AB-4266-8209-8A0229894F95}" srcOrd="1" destOrd="0" presId="urn:microsoft.com/office/officeart/2008/layout/HorizontalMultiLevelHierarchy"/>
    <dgm:cxn modelId="{5EC39140-68F8-4B05-ABD5-52897E4F6618}" type="presOf" srcId="{E25F7057-B51F-458D-9469-01A03269B0AF}" destId="{F441822D-B054-4904-ADAD-95B31E0379BA}" srcOrd="1" destOrd="0" presId="urn:microsoft.com/office/officeart/2008/layout/HorizontalMultiLevelHierarchy"/>
    <dgm:cxn modelId="{0A94BF67-8870-4948-8B6F-5D2A840D0AEC}" srcId="{D519E9EF-262E-4109-A2BC-731E0DCFDE3C}" destId="{66DC03C7-BF6A-4D35-A2E2-A0755F3A83C6}" srcOrd="0" destOrd="0" parTransId="{03C95D62-B680-4B63-B1BA-E9E4848B4970}" sibTransId="{7F7DF296-1E20-4902-B8C3-5EE83CA69F21}"/>
    <dgm:cxn modelId="{10363653-AC87-459A-BCCE-E3205B4E128A}" type="presOf" srcId="{E25F7057-B51F-458D-9469-01A03269B0AF}" destId="{2AB12BA9-08CD-4230-A409-A1AA6CD8C6D2}" srcOrd="0" destOrd="0" presId="urn:microsoft.com/office/officeart/2008/layout/HorizontalMultiLevelHierarchy"/>
    <dgm:cxn modelId="{6E666B49-4A8B-481F-A4AB-C91A4A84F266}" type="presOf" srcId="{1780739A-26BB-48A6-AB10-D33C74B18843}" destId="{54D31886-695D-4299-95DB-523141F61499}" srcOrd="0" destOrd="0" presId="urn:microsoft.com/office/officeart/2008/layout/HorizontalMultiLevelHierarchy"/>
    <dgm:cxn modelId="{D68FE98A-D49D-4E5B-ADB7-58062D33E7F6}" srcId="{D519E9EF-262E-4109-A2BC-731E0DCFDE3C}" destId="{83F80CBC-94AD-4641-A8E0-375B8DBAC917}" srcOrd="2" destOrd="0" parTransId="{9EF3BE04-E1D9-49DB-9143-DFA1DA856CE9}" sibTransId="{E72B323E-01F8-4D88-A51C-026291FDE8BF}"/>
    <dgm:cxn modelId="{39DD1174-8DDC-4598-BCA4-43AD58D49C53}" type="presOf" srcId="{83F80CBC-94AD-4641-A8E0-375B8DBAC917}" destId="{27AC23A2-CE77-40DA-A3E5-A5139D3217DA}" srcOrd="0" destOrd="0" presId="urn:microsoft.com/office/officeart/2008/layout/HorizontalMultiLevelHierarchy"/>
    <dgm:cxn modelId="{7E8BDD49-4805-438C-B4AE-44CDF74E1861}" srcId="{A1116B9E-D69D-4703-B7C0-CC25A282E823}" destId="{D519E9EF-262E-4109-A2BC-731E0DCFDE3C}" srcOrd="0" destOrd="0" parTransId="{2F78F220-2191-4D97-99F1-BAB9AB493B13}" sibTransId="{0C92233D-39C4-46F5-829A-CE848E3D2986}"/>
    <dgm:cxn modelId="{868B2CD6-0E4B-418D-898B-129B3D1269C6}" type="presOf" srcId="{03C95D62-B680-4B63-B1BA-E9E4848B4970}" destId="{BA1809B3-7942-4AE1-9EAD-62224B66B64A}" srcOrd="1" destOrd="0" presId="urn:microsoft.com/office/officeart/2008/layout/HorizontalMultiLevelHierarchy"/>
    <dgm:cxn modelId="{AD15D577-30AB-442E-B8D1-6B7F0DDA3E8D}" type="presParOf" srcId="{E8A1289C-3789-4BAD-9519-5B2139165B3C}" destId="{9A282D3E-5F51-42E6-8119-30FF8EC65F2C}" srcOrd="0" destOrd="0" presId="urn:microsoft.com/office/officeart/2008/layout/HorizontalMultiLevelHierarchy"/>
    <dgm:cxn modelId="{72498DE1-06E2-452E-85E9-54AF032B38A3}" type="presParOf" srcId="{9A282D3E-5F51-42E6-8119-30FF8EC65F2C}" destId="{B2949876-875A-48C7-B9AE-C4D4A48412F4}" srcOrd="0" destOrd="0" presId="urn:microsoft.com/office/officeart/2008/layout/HorizontalMultiLevelHierarchy"/>
    <dgm:cxn modelId="{D7EFED66-C661-4B3A-913B-4837ED8F8ACB}" type="presParOf" srcId="{9A282D3E-5F51-42E6-8119-30FF8EC65F2C}" destId="{818A9DEF-3261-4530-9BD7-B7D3C20AC564}" srcOrd="1" destOrd="0" presId="urn:microsoft.com/office/officeart/2008/layout/HorizontalMultiLevelHierarchy"/>
    <dgm:cxn modelId="{044D7FDF-6712-4CC3-BE39-77FA5A005F04}" type="presParOf" srcId="{818A9DEF-3261-4530-9BD7-B7D3C20AC564}" destId="{EE626275-44EC-4B87-88E3-68ABCF0B44CD}" srcOrd="0" destOrd="0" presId="urn:microsoft.com/office/officeart/2008/layout/HorizontalMultiLevelHierarchy"/>
    <dgm:cxn modelId="{B2998E60-5B2D-4F59-B298-8273C697CA81}" type="presParOf" srcId="{EE626275-44EC-4B87-88E3-68ABCF0B44CD}" destId="{BA1809B3-7942-4AE1-9EAD-62224B66B64A}" srcOrd="0" destOrd="0" presId="urn:microsoft.com/office/officeart/2008/layout/HorizontalMultiLevelHierarchy"/>
    <dgm:cxn modelId="{74566240-9B44-4873-95DB-DF5EBC84123C}" type="presParOf" srcId="{818A9DEF-3261-4530-9BD7-B7D3C20AC564}" destId="{3630CA7F-0D50-4732-B25E-C26314280CF6}" srcOrd="1" destOrd="0" presId="urn:microsoft.com/office/officeart/2008/layout/HorizontalMultiLevelHierarchy"/>
    <dgm:cxn modelId="{E22A25BE-531E-4526-B6FC-50BEB79DE223}" type="presParOf" srcId="{3630CA7F-0D50-4732-B25E-C26314280CF6}" destId="{93B2EBCD-AA01-40B3-9FC9-52D6C821C03F}" srcOrd="0" destOrd="0" presId="urn:microsoft.com/office/officeart/2008/layout/HorizontalMultiLevelHierarchy"/>
    <dgm:cxn modelId="{BDD38199-BE6E-4E96-AF2A-89F2F751BE7F}" type="presParOf" srcId="{3630CA7F-0D50-4732-B25E-C26314280CF6}" destId="{5532A42E-57A7-46BF-A48C-D452827A14EF}" srcOrd="1" destOrd="0" presId="urn:microsoft.com/office/officeart/2008/layout/HorizontalMultiLevelHierarchy"/>
    <dgm:cxn modelId="{D07D1FC1-C2F3-467A-9530-AF640CE2B6F6}" type="presParOf" srcId="{818A9DEF-3261-4530-9BD7-B7D3C20AC564}" destId="{2AB12BA9-08CD-4230-A409-A1AA6CD8C6D2}" srcOrd="2" destOrd="0" presId="urn:microsoft.com/office/officeart/2008/layout/HorizontalMultiLevelHierarchy"/>
    <dgm:cxn modelId="{5C279F71-246B-4924-9DDB-464D03A7B920}" type="presParOf" srcId="{2AB12BA9-08CD-4230-A409-A1AA6CD8C6D2}" destId="{F441822D-B054-4904-ADAD-95B31E0379BA}" srcOrd="0" destOrd="0" presId="urn:microsoft.com/office/officeart/2008/layout/HorizontalMultiLevelHierarchy"/>
    <dgm:cxn modelId="{EC5F3FC9-F630-4CA9-ADC5-6C4F98B68479}" type="presParOf" srcId="{818A9DEF-3261-4530-9BD7-B7D3C20AC564}" destId="{A0AF2BCB-8D87-4221-91E0-2DCC1B26E8F7}" srcOrd="3" destOrd="0" presId="urn:microsoft.com/office/officeart/2008/layout/HorizontalMultiLevelHierarchy"/>
    <dgm:cxn modelId="{C81CBF63-9207-4626-A0D2-A03B91C40691}" type="presParOf" srcId="{A0AF2BCB-8D87-4221-91E0-2DCC1B26E8F7}" destId="{54D31886-695D-4299-95DB-523141F61499}" srcOrd="0" destOrd="0" presId="urn:microsoft.com/office/officeart/2008/layout/HorizontalMultiLevelHierarchy"/>
    <dgm:cxn modelId="{43E565BA-71A5-4B14-9565-19B464CFD410}" type="presParOf" srcId="{A0AF2BCB-8D87-4221-91E0-2DCC1B26E8F7}" destId="{500038EE-61A8-4FF3-BDFA-D9503635FC84}" srcOrd="1" destOrd="0" presId="urn:microsoft.com/office/officeart/2008/layout/HorizontalMultiLevelHierarchy"/>
    <dgm:cxn modelId="{1A42D22E-B0D8-4A68-9588-DE8B14ADE17C}" type="presParOf" srcId="{818A9DEF-3261-4530-9BD7-B7D3C20AC564}" destId="{8F41C699-9D68-427A-9084-B2EEC381BF2B}" srcOrd="4" destOrd="0" presId="urn:microsoft.com/office/officeart/2008/layout/HorizontalMultiLevelHierarchy"/>
    <dgm:cxn modelId="{9AB13247-76AE-418D-B3C4-AF244412B652}" type="presParOf" srcId="{8F41C699-9D68-427A-9084-B2EEC381BF2B}" destId="{4E761B55-54AB-4266-8209-8A0229894F95}" srcOrd="0" destOrd="0" presId="urn:microsoft.com/office/officeart/2008/layout/HorizontalMultiLevelHierarchy"/>
    <dgm:cxn modelId="{D1E9B8D5-3FF4-41CD-AF96-28382ABB4FD8}" type="presParOf" srcId="{818A9DEF-3261-4530-9BD7-B7D3C20AC564}" destId="{E7032D1D-8834-4C76-9B5D-0C7285675652}" srcOrd="5" destOrd="0" presId="urn:microsoft.com/office/officeart/2008/layout/HorizontalMultiLevelHierarchy"/>
    <dgm:cxn modelId="{B8E3CE4B-7DD8-459F-ABF1-C3B99BA8D8CE}" type="presParOf" srcId="{E7032D1D-8834-4C76-9B5D-0C7285675652}" destId="{27AC23A2-CE77-40DA-A3E5-A5139D3217DA}" srcOrd="0" destOrd="0" presId="urn:microsoft.com/office/officeart/2008/layout/HorizontalMultiLevelHierarchy"/>
    <dgm:cxn modelId="{38761CE2-C89B-4F5C-8E46-285EF04AFDE0}" type="presParOf" srcId="{E7032D1D-8834-4C76-9B5D-0C7285675652}" destId="{F292BFCD-C2AD-433B-A71F-C9D53ABCC09C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41C699-9D68-427A-9084-B2EEC381BF2B}">
      <dsp:nvSpPr>
        <dsp:cNvPr id="0" name=""/>
        <dsp:cNvSpPr/>
      </dsp:nvSpPr>
      <dsp:spPr>
        <a:xfrm>
          <a:off x="3063150" y="3251200"/>
          <a:ext cx="810459" cy="154432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405229" y="0"/>
              </a:lnTo>
              <a:lnTo>
                <a:pt x="405229" y="1544320"/>
              </a:lnTo>
              <a:lnTo>
                <a:pt x="810459" y="154432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00" kern="1200"/>
        </a:p>
      </dsp:txBody>
      <dsp:txXfrm>
        <a:off x="3424778" y="3979758"/>
        <a:ext cx="87203" cy="87203"/>
      </dsp:txXfrm>
    </dsp:sp>
    <dsp:sp modelId="{2AB12BA9-08CD-4230-A409-A1AA6CD8C6D2}">
      <dsp:nvSpPr>
        <dsp:cNvPr id="0" name=""/>
        <dsp:cNvSpPr/>
      </dsp:nvSpPr>
      <dsp:spPr>
        <a:xfrm>
          <a:off x="3063150" y="3205480"/>
          <a:ext cx="81045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810459" y="4572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448118" y="3230938"/>
        <a:ext cx="40522" cy="40522"/>
      </dsp:txXfrm>
    </dsp:sp>
    <dsp:sp modelId="{EE626275-44EC-4B87-88E3-68ABCF0B44CD}">
      <dsp:nvSpPr>
        <dsp:cNvPr id="0" name=""/>
        <dsp:cNvSpPr/>
      </dsp:nvSpPr>
      <dsp:spPr>
        <a:xfrm>
          <a:off x="3063150" y="1706879"/>
          <a:ext cx="810459" cy="1544320"/>
        </a:xfrm>
        <a:custGeom>
          <a:avLst/>
          <a:gdLst/>
          <a:ahLst/>
          <a:cxnLst/>
          <a:rect l="0" t="0" r="0" b="0"/>
          <a:pathLst>
            <a:path>
              <a:moveTo>
                <a:pt x="0" y="1544320"/>
              </a:moveTo>
              <a:lnTo>
                <a:pt x="405229" y="1544320"/>
              </a:lnTo>
              <a:lnTo>
                <a:pt x="405229" y="0"/>
              </a:lnTo>
              <a:lnTo>
                <a:pt x="810459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00" kern="1200"/>
        </a:p>
      </dsp:txBody>
      <dsp:txXfrm>
        <a:off x="3424778" y="2435438"/>
        <a:ext cx="87203" cy="87203"/>
      </dsp:txXfrm>
    </dsp:sp>
    <dsp:sp modelId="{B2949876-875A-48C7-B9AE-C4D4A48412F4}">
      <dsp:nvSpPr>
        <dsp:cNvPr id="0" name=""/>
        <dsp:cNvSpPr/>
      </dsp:nvSpPr>
      <dsp:spPr>
        <a:xfrm rot="16200000">
          <a:off x="-805777" y="2633472"/>
          <a:ext cx="6502400" cy="123545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400" kern="1200" dirty="0" smtClean="0"/>
            <a:t>KEY COMPONENTS</a:t>
          </a:r>
          <a:endParaRPr lang="en-US" sz="5400" kern="1200" dirty="0"/>
        </a:p>
      </dsp:txBody>
      <dsp:txXfrm>
        <a:off x="-805777" y="2633472"/>
        <a:ext cx="6502400" cy="1235456"/>
      </dsp:txXfrm>
    </dsp:sp>
    <dsp:sp modelId="{93B2EBCD-AA01-40B3-9FC9-52D6C821C03F}">
      <dsp:nvSpPr>
        <dsp:cNvPr id="0" name=""/>
        <dsp:cNvSpPr/>
      </dsp:nvSpPr>
      <dsp:spPr>
        <a:xfrm>
          <a:off x="3873609" y="1089151"/>
          <a:ext cx="4052295" cy="123545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400" kern="1200" dirty="0" smtClean="0"/>
            <a:t>Data</a:t>
          </a:r>
          <a:endParaRPr lang="en-US" sz="4800" kern="1200" dirty="0"/>
        </a:p>
      </dsp:txBody>
      <dsp:txXfrm>
        <a:off x="3873609" y="1089151"/>
        <a:ext cx="4052295" cy="1235456"/>
      </dsp:txXfrm>
    </dsp:sp>
    <dsp:sp modelId="{54D31886-695D-4299-95DB-523141F61499}">
      <dsp:nvSpPr>
        <dsp:cNvPr id="0" name=""/>
        <dsp:cNvSpPr/>
      </dsp:nvSpPr>
      <dsp:spPr>
        <a:xfrm>
          <a:off x="3873609" y="2633472"/>
          <a:ext cx="4052295" cy="123545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400" kern="1200" dirty="0" smtClean="0"/>
            <a:t>Algorithm </a:t>
          </a:r>
          <a:endParaRPr lang="en-US" sz="5400" kern="1200" dirty="0"/>
        </a:p>
      </dsp:txBody>
      <dsp:txXfrm>
        <a:off x="3873609" y="2633472"/>
        <a:ext cx="4052295" cy="1235456"/>
      </dsp:txXfrm>
    </dsp:sp>
    <dsp:sp modelId="{27AC23A2-CE77-40DA-A3E5-A5139D3217DA}">
      <dsp:nvSpPr>
        <dsp:cNvPr id="0" name=""/>
        <dsp:cNvSpPr/>
      </dsp:nvSpPr>
      <dsp:spPr>
        <a:xfrm>
          <a:off x="3873609" y="4177792"/>
          <a:ext cx="4052295" cy="123545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400" kern="1200" dirty="0" smtClean="0"/>
            <a:t>Model </a:t>
          </a:r>
          <a:endParaRPr lang="en-US" sz="4400" kern="1200" dirty="0"/>
        </a:p>
      </dsp:txBody>
      <dsp:txXfrm>
        <a:off x="3873609" y="4177792"/>
        <a:ext cx="4052295" cy="123545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84526A-D10A-4E84-A1F2-FEABB897FC3B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6950075"/>
            <a:ext cx="6584950" cy="65833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27C0F3-7CA8-4587-ABB0-15E0DCEC5E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7460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559361"/>
            <a:ext cx="7468553" cy="32736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650"/>
              </a:lnSpc>
              <a:buNone/>
            </a:pPr>
            <a:r>
              <a:rPr lang="en-US" sz="5400" kern="0" spc="-122" dirty="0">
                <a:solidFill>
                  <a:srgbClr val="000000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Machine Learning Model </a:t>
            </a:r>
            <a:r>
              <a:rPr lang="en-US" sz="5400" kern="0" spc="-122" dirty="0" smtClean="0">
                <a:solidFill>
                  <a:srgbClr val="000000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Selection For </a:t>
            </a:r>
            <a:r>
              <a:rPr lang="en-US" sz="5400" kern="0" spc="-122" dirty="0" smtClean="0">
                <a:solidFill>
                  <a:srgbClr val="000000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C</a:t>
            </a:r>
            <a:r>
              <a:rPr lang="en-US" sz="5400" kern="0" spc="-122" dirty="0" smtClean="0">
                <a:solidFill>
                  <a:srgbClr val="000000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ars And Heart Dataset</a:t>
            </a:r>
            <a:r>
              <a:rPr lang="en-US" sz="6100" kern="0" spc="-122" dirty="0" smtClean="0">
                <a:solidFill>
                  <a:srgbClr val="000000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 </a:t>
            </a:r>
            <a:endParaRPr lang="en-US" sz="6100" dirty="0"/>
          </a:p>
        </p:txBody>
      </p:sp>
      <p:sp>
        <p:nvSpPr>
          <p:cNvPr id="4" name="Text 1"/>
          <p:cNvSpPr/>
          <p:nvPr/>
        </p:nvSpPr>
        <p:spPr>
          <a:xfrm>
            <a:off x="6324124" y="4832985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5" name="Shape 2"/>
          <p:cNvSpPr/>
          <p:nvPr/>
        </p:nvSpPr>
        <p:spPr>
          <a:xfrm>
            <a:off x="6324124" y="6269117"/>
            <a:ext cx="382905" cy="382905"/>
          </a:xfrm>
          <a:prstGeom prst="roundRect">
            <a:avLst>
              <a:gd name="adj" fmla="val 2387820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1744" y="6149459"/>
            <a:ext cx="494943" cy="49494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023634" y="6187499"/>
            <a:ext cx="3442728" cy="418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350" b="1" kern="0" spc="-38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by </a:t>
            </a:r>
            <a:r>
              <a:rPr lang="en-US" sz="2350" b="1" kern="0" spc="-38" dirty="0" err="1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Gaurav</a:t>
            </a:r>
            <a:r>
              <a:rPr lang="en-US" sz="2350" b="1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2350" b="1" kern="0" spc="-38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Kumar Singh</a:t>
            </a:r>
            <a:endParaRPr lang="en-US" sz="23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770142" y="407963"/>
            <a:ext cx="88345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Source Serif Pro"/>
                <a:ea typeface="Source Serif Pro"/>
              </a:rPr>
              <a:t>UNIVARIATE ANALYSIS (HEART DATASET)</a:t>
            </a:r>
            <a:endParaRPr lang="en-US" sz="2800" dirty="0">
              <a:latin typeface="Source Serif Pro"/>
              <a:ea typeface="Source Serif Pro"/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041" y="1779077"/>
            <a:ext cx="6349219" cy="44667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7397" y="1715470"/>
            <a:ext cx="5776575" cy="44667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25608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770142" y="407963"/>
            <a:ext cx="88345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Source Serif Pro"/>
                <a:ea typeface="Source Serif Pro"/>
              </a:rPr>
              <a:t> BAR GRAPH ON DISEASE PRESENT (HEART DATASET)</a:t>
            </a:r>
            <a:endParaRPr lang="en-US" sz="2800" dirty="0">
              <a:latin typeface="Source Serif Pro"/>
              <a:ea typeface="Source Serif Pro"/>
            </a:endParaRP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953" y="869628"/>
            <a:ext cx="14025966" cy="720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84099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770142" y="407963"/>
            <a:ext cx="88345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Source Serif Pro"/>
                <a:ea typeface="Source Serif Pro"/>
              </a:rPr>
              <a:t> BIVARIATE ANALYSIS (HEART DATASET)</a:t>
            </a:r>
            <a:endParaRPr lang="en-US" sz="2800" dirty="0">
              <a:latin typeface="Source Serif Pro"/>
              <a:ea typeface="Source Serif Pro"/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915" y="1239865"/>
            <a:ext cx="13111565" cy="62303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46037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770142" y="407963"/>
            <a:ext cx="88345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Source Serif Pro"/>
                <a:ea typeface="Source Serif Pro"/>
              </a:rPr>
              <a:t> MULTIVARIATE ANALYSIS (HEART DATASET)-HEATMAP</a:t>
            </a:r>
            <a:endParaRPr lang="en-US" sz="2800" dirty="0">
              <a:latin typeface="Source Serif Pro"/>
              <a:ea typeface="Source Serif Pro"/>
            </a:endParaRP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398" y="1089645"/>
            <a:ext cx="14055026" cy="68144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12120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770142" y="407963"/>
            <a:ext cx="88345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Source Serif Pro"/>
                <a:ea typeface="Source Serif Pro"/>
              </a:rPr>
              <a:t> PAIRPLOT(HEART DATASET)</a:t>
            </a:r>
            <a:endParaRPr lang="en-US" sz="2800" dirty="0">
              <a:latin typeface="Source Serif Pro"/>
              <a:ea typeface="Source Serif Pro"/>
            </a:endParaRP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3851" y="1053886"/>
            <a:ext cx="12135173" cy="61838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52465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770142" y="407963"/>
            <a:ext cx="88345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Source Serif Pro"/>
                <a:ea typeface="Source Serif Pro"/>
              </a:rPr>
              <a:t> MULTIVARIATE ANALYSIS (CARS DATASET)-HEATMAP</a:t>
            </a:r>
            <a:endParaRPr lang="en-US" sz="2800" dirty="0">
              <a:latin typeface="Source Serif Pro"/>
              <a:ea typeface="Source Serif Pro"/>
            </a:endParaRPr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381" y="1402354"/>
            <a:ext cx="8683155" cy="61918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7505" y="2280916"/>
            <a:ext cx="5269424" cy="4956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03884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770142" y="407963"/>
            <a:ext cx="88345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Source Serif Pro"/>
                <a:ea typeface="Source Serif Pro"/>
              </a:rPr>
              <a:t> PAIRPLOT(CAR DATASET)</a:t>
            </a:r>
            <a:endParaRPr lang="en-US" sz="2800" dirty="0">
              <a:latin typeface="Source Serif Pro"/>
              <a:ea typeface="Source Serif Pro"/>
            </a:endParaRPr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414" y="1241425"/>
            <a:ext cx="13452528" cy="65232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66072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770142" y="407963"/>
            <a:ext cx="88345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Source Serif Pro"/>
                <a:ea typeface="Source Serif Pro"/>
              </a:rPr>
              <a:t> ANOVA TESTING (HEART DATASET)  </a:t>
            </a:r>
            <a:endParaRPr lang="en-US" sz="2800" dirty="0">
              <a:latin typeface="Source Serif Pro"/>
              <a:ea typeface="Source Serif Pro"/>
            </a:endParaRPr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4299" y="1115878"/>
            <a:ext cx="11468746" cy="64162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50537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0448" y="723305"/>
            <a:ext cx="6595348" cy="613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800"/>
              </a:lnSpc>
              <a:buNone/>
            </a:pPr>
            <a:r>
              <a:rPr lang="en-US" sz="3850" kern="0" spc="-77" dirty="0">
                <a:solidFill>
                  <a:srgbClr val="000000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Evaluating Model Performance</a:t>
            </a:r>
            <a:endParaRPr lang="en-US" sz="3850" dirty="0"/>
          </a:p>
        </p:txBody>
      </p:sp>
      <p:sp>
        <p:nvSpPr>
          <p:cNvPr id="4" name="Text 1"/>
          <p:cNvSpPr/>
          <p:nvPr/>
        </p:nvSpPr>
        <p:spPr>
          <a:xfrm>
            <a:off x="730448" y="1650087"/>
            <a:ext cx="7683103" cy="667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kern="0" spc="-33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Model evaluation involves assessing the performance of a model using different metrics. Common metrics include accuracy, precision, recall, and F1-score.</a:t>
            </a:r>
            <a:endParaRPr lang="en-US" sz="16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448" y="2552581"/>
            <a:ext cx="521732" cy="52173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30448" y="3282910"/>
            <a:ext cx="2455307" cy="3068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kern="0" spc="-39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Accuracy</a:t>
            </a:r>
            <a:endParaRPr lang="en-US" sz="1900" dirty="0"/>
          </a:p>
        </p:txBody>
      </p:sp>
      <p:sp>
        <p:nvSpPr>
          <p:cNvPr id="7" name="Text 3"/>
          <p:cNvSpPr/>
          <p:nvPr/>
        </p:nvSpPr>
        <p:spPr>
          <a:xfrm>
            <a:off x="730448" y="3714869"/>
            <a:ext cx="3684984" cy="667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kern="0" spc="-33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proportion of correctly classified instances.</a:t>
            </a:r>
            <a:endParaRPr lang="en-US" sz="16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28448" y="2552581"/>
            <a:ext cx="521732" cy="52173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4728448" y="3282910"/>
            <a:ext cx="2455307" cy="3068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kern="0" spc="-39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Precision</a:t>
            </a:r>
            <a:endParaRPr lang="en-US" sz="1900" dirty="0"/>
          </a:p>
        </p:txBody>
      </p:sp>
      <p:sp>
        <p:nvSpPr>
          <p:cNvPr id="10" name="Text 5"/>
          <p:cNvSpPr/>
          <p:nvPr/>
        </p:nvSpPr>
        <p:spPr>
          <a:xfrm>
            <a:off x="4728448" y="3714869"/>
            <a:ext cx="3685103" cy="10015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kern="0" spc="-33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proportion of correctly predicted positive instances among all positive predictions.</a:t>
            </a:r>
            <a:endParaRPr lang="en-US" sz="160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0448" y="5342453"/>
            <a:ext cx="521732" cy="521732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30448" y="6072783"/>
            <a:ext cx="2455307" cy="3068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kern="0" spc="-39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Recall</a:t>
            </a:r>
            <a:endParaRPr lang="en-US" sz="1900" dirty="0"/>
          </a:p>
        </p:txBody>
      </p:sp>
      <p:sp>
        <p:nvSpPr>
          <p:cNvPr id="13" name="Text 7"/>
          <p:cNvSpPr/>
          <p:nvPr/>
        </p:nvSpPr>
        <p:spPr>
          <a:xfrm>
            <a:off x="730448" y="6504742"/>
            <a:ext cx="3684984" cy="10015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kern="0" spc="-33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proportion of correctly predicted positive instances among all actual positive instances.</a:t>
            </a:r>
            <a:endParaRPr lang="en-US" sz="160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28448" y="5342453"/>
            <a:ext cx="521732" cy="521732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4728448" y="6072783"/>
            <a:ext cx="2455307" cy="3068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kern="0" spc="-39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F1-Score</a:t>
            </a:r>
            <a:endParaRPr lang="en-US" sz="1900" dirty="0"/>
          </a:p>
        </p:txBody>
      </p:sp>
      <p:sp>
        <p:nvSpPr>
          <p:cNvPr id="16" name="Text 9"/>
          <p:cNvSpPr/>
          <p:nvPr/>
        </p:nvSpPr>
        <p:spPr>
          <a:xfrm>
            <a:off x="4728448" y="6504742"/>
            <a:ext cx="3685103" cy="667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kern="0" spc="-33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harmonic mean of precision and recall, providing a balanced measure.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028217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04267" y="1001435"/>
            <a:ext cx="7535466" cy="1351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300"/>
              </a:lnSpc>
              <a:buNone/>
            </a:pPr>
            <a:r>
              <a:rPr lang="en-US" sz="4250" kern="0" spc="-85" dirty="0">
                <a:solidFill>
                  <a:srgbClr val="000000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Hyperparameter Tuning and Model Optimization</a:t>
            </a:r>
            <a:endParaRPr lang="en-US" sz="4250" dirty="0"/>
          </a:p>
        </p:txBody>
      </p:sp>
      <p:sp>
        <p:nvSpPr>
          <p:cNvPr id="4" name="Text 1"/>
          <p:cNvSpPr/>
          <p:nvPr/>
        </p:nvSpPr>
        <p:spPr>
          <a:xfrm>
            <a:off x="804267" y="2697718"/>
            <a:ext cx="7535466" cy="7353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800" kern="0" spc="-36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Hyperparameter tuning involves adjusting the model's parameters to optimize its performance. Techniques like grid search and random search can be employed.</a:t>
            </a:r>
            <a:endParaRPr lang="en-US" sz="1800" dirty="0"/>
          </a:p>
        </p:txBody>
      </p:sp>
      <p:sp>
        <p:nvSpPr>
          <p:cNvPr id="5" name="Shape 2"/>
          <p:cNvSpPr/>
          <p:nvPr/>
        </p:nvSpPr>
        <p:spPr>
          <a:xfrm>
            <a:off x="804267" y="3950018"/>
            <a:ext cx="516969" cy="516969"/>
          </a:xfrm>
          <a:prstGeom prst="roundRect">
            <a:avLst>
              <a:gd name="adj" fmla="val 1867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981670" y="4046220"/>
            <a:ext cx="162163" cy="324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kern="0" spc="-51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1</a:t>
            </a:r>
            <a:endParaRPr lang="en-US" sz="2550" dirty="0"/>
          </a:p>
        </p:txBody>
      </p:sp>
      <p:sp>
        <p:nvSpPr>
          <p:cNvPr id="7" name="Text 4"/>
          <p:cNvSpPr/>
          <p:nvPr/>
        </p:nvSpPr>
        <p:spPr>
          <a:xfrm>
            <a:off x="1551027" y="3950018"/>
            <a:ext cx="2703552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kern="0" spc="-43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Grid Search</a:t>
            </a:r>
            <a:endParaRPr lang="en-US" sz="2100" dirty="0"/>
          </a:p>
        </p:txBody>
      </p:sp>
      <p:sp>
        <p:nvSpPr>
          <p:cNvPr id="8" name="Text 5"/>
          <p:cNvSpPr/>
          <p:nvPr/>
        </p:nvSpPr>
        <p:spPr>
          <a:xfrm>
            <a:off x="1551027" y="4425791"/>
            <a:ext cx="2906078" cy="11029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800" kern="0" spc="-36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Exhaustively evaluates different combinations of hyperparameter values.</a:t>
            </a:r>
            <a:endParaRPr lang="en-US" sz="1800" dirty="0"/>
          </a:p>
        </p:txBody>
      </p:sp>
      <p:sp>
        <p:nvSpPr>
          <p:cNvPr id="9" name="Shape 6"/>
          <p:cNvSpPr/>
          <p:nvPr/>
        </p:nvSpPr>
        <p:spPr>
          <a:xfrm>
            <a:off x="4686895" y="3950018"/>
            <a:ext cx="516969" cy="516969"/>
          </a:xfrm>
          <a:prstGeom prst="roundRect">
            <a:avLst>
              <a:gd name="adj" fmla="val 1867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4864298" y="4046220"/>
            <a:ext cx="162163" cy="324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kern="0" spc="-51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2</a:t>
            </a:r>
            <a:endParaRPr lang="en-US" sz="2550" dirty="0"/>
          </a:p>
        </p:txBody>
      </p:sp>
      <p:sp>
        <p:nvSpPr>
          <p:cNvPr id="11" name="Text 8"/>
          <p:cNvSpPr/>
          <p:nvPr/>
        </p:nvSpPr>
        <p:spPr>
          <a:xfrm>
            <a:off x="5433655" y="3950018"/>
            <a:ext cx="2703552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kern="0" spc="-43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Random Search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5433655" y="4425791"/>
            <a:ext cx="2906078" cy="11029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800" kern="0" spc="-36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Randomly samples hyperparameter values, often more efficient than grid search.</a:t>
            </a:r>
            <a:endParaRPr lang="en-US" sz="1800" dirty="0"/>
          </a:p>
        </p:txBody>
      </p:sp>
      <p:sp>
        <p:nvSpPr>
          <p:cNvPr id="13" name="Shape 10"/>
          <p:cNvSpPr/>
          <p:nvPr/>
        </p:nvSpPr>
        <p:spPr>
          <a:xfrm>
            <a:off x="804267" y="6017062"/>
            <a:ext cx="516969" cy="516969"/>
          </a:xfrm>
          <a:prstGeom prst="roundRect">
            <a:avLst>
              <a:gd name="adj" fmla="val 1867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81670" y="6113264"/>
            <a:ext cx="162163" cy="324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kern="0" spc="-51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3</a:t>
            </a:r>
            <a:endParaRPr lang="en-US" sz="2550" dirty="0"/>
          </a:p>
        </p:txBody>
      </p:sp>
      <p:sp>
        <p:nvSpPr>
          <p:cNvPr id="15" name="Text 12"/>
          <p:cNvSpPr/>
          <p:nvPr/>
        </p:nvSpPr>
        <p:spPr>
          <a:xfrm>
            <a:off x="1551027" y="6017062"/>
            <a:ext cx="2703552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kern="0" spc="-43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Cross-Validation</a:t>
            </a:r>
            <a:endParaRPr lang="en-US" sz="2100" dirty="0"/>
          </a:p>
        </p:txBody>
      </p:sp>
      <p:sp>
        <p:nvSpPr>
          <p:cNvPr id="16" name="Text 13"/>
          <p:cNvSpPr/>
          <p:nvPr/>
        </p:nvSpPr>
        <p:spPr>
          <a:xfrm>
            <a:off x="1551027" y="6492835"/>
            <a:ext cx="6788706" cy="7353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800" kern="0" spc="-36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Divides the data into folds, training and evaluating the model on different subsets.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295221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6324124" y="4832985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5" name="Shape 2"/>
          <p:cNvSpPr/>
          <p:nvPr/>
        </p:nvSpPr>
        <p:spPr>
          <a:xfrm>
            <a:off x="6324124" y="6269117"/>
            <a:ext cx="382905" cy="382905"/>
          </a:xfrm>
          <a:prstGeom prst="roundRect">
            <a:avLst>
              <a:gd name="adj" fmla="val 2387820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1785524667"/>
              </p:ext>
            </p:extLst>
          </p:nvPr>
        </p:nvGraphicFramePr>
        <p:xfrm>
          <a:off x="2438400" y="863600"/>
          <a:ext cx="9753600" cy="6502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77757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770142" y="407963"/>
            <a:ext cx="88345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Source Serif Pro"/>
                <a:ea typeface="Source Serif Pro"/>
              </a:rPr>
              <a:t> MODEL TRAINING (HEART DATASET)  </a:t>
            </a:r>
            <a:endParaRPr lang="en-US" sz="2800" dirty="0">
              <a:latin typeface="Source Serif Pro"/>
              <a:ea typeface="Source Serif Pro"/>
            </a:endParaRPr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408" y="869628"/>
            <a:ext cx="13642019" cy="72645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89053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770142" y="407963"/>
            <a:ext cx="88345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Source Serif Pro"/>
                <a:ea typeface="Source Serif Pro"/>
              </a:rPr>
              <a:t> MODEL TRAINING (HEART DATASET)  </a:t>
            </a:r>
            <a:endParaRPr lang="en-US" sz="2800" dirty="0">
              <a:latin typeface="Source Serif Pro"/>
              <a:ea typeface="Source Serif Pro"/>
            </a:endParaRPr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383" y="1025390"/>
            <a:ext cx="8502166" cy="67082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38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41282" y="1242366"/>
            <a:ext cx="5124450" cy="59798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84396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770142" y="407963"/>
            <a:ext cx="88345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Source Serif Pro"/>
                <a:ea typeface="Source Serif Pro"/>
              </a:rPr>
              <a:t> MODEL TRAINING (CAR DATASET)  </a:t>
            </a:r>
            <a:endParaRPr lang="en-US" sz="2800" dirty="0">
              <a:latin typeface="Source Serif Pro"/>
              <a:ea typeface="Source Serif Pro"/>
            </a:endParaRPr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366" y="869629"/>
            <a:ext cx="9307593" cy="70500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36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10428" y="1590110"/>
            <a:ext cx="4572000" cy="54771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20423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770142" y="407963"/>
            <a:ext cx="88345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Source Serif Pro"/>
                <a:ea typeface="Source Serif Pro"/>
              </a:rPr>
              <a:t> MODEL TRAINING (CAR DATASET)  </a:t>
            </a:r>
            <a:endParaRPr lang="en-US" sz="2800" dirty="0">
              <a:latin typeface="Source Serif Pro"/>
              <a:ea typeface="Source Serif Pro"/>
            </a:endParaRPr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130" y="1083751"/>
            <a:ext cx="13222853" cy="66963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25944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770142" y="407963"/>
            <a:ext cx="88345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Source Serif Pro"/>
                <a:ea typeface="Source Serif Pro"/>
              </a:rPr>
              <a:t> MODEL TRAINING (CAR DATASET)  </a:t>
            </a:r>
            <a:endParaRPr lang="en-US" sz="2800" dirty="0">
              <a:latin typeface="Source Serif Pro"/>
              <a:ea typeface="Source Serif Pro"/>
            </a:endParaRPr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175" y="1719909"/>
            <a:ext cx="11286398" cy="54558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24645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102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4952" y="627459"/>
            <a:ext cx="7546896" cy="13420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250"/>
              </a:lnSpc>
              <a:buNone/>
            </a:pPr>
            <a:r>
              <a:rPr lang="en-US" sz="7200" kern="0" spc="-85" dirty="0" smtClean="0">
                <a:solidFill>
                  <a:srgbClr val="000000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      </a:t>
            </a:r>
          </a:p>
          <a:p>
            <a:pPr marL="0" indent="0">
              <a:lnSpc>
                <a:spcPts val="5250"/>
              </a:lnSpc>
              <a:buNone/>
            </a:pPr>
            <a:r>
              <a:rPr lang="en-US" sz="7200" kern="0" spc="-85" dirty="0">
                <a:solidFill>
                  <a:srgbClr val="000000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 </a:t>
            </a:r>
            <a:r>
              <a:rPr lang="en-US" sz="7200" kern="0" spc="-85" dirty="0" smtClean="0">
                <a:solidFill>
                  <a:srgbClr val="000000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      </a:t>
            </a:r>
            <a:r>
              <a:rPr lang="en-US" sz="6600" kern="0" spc="-85" dirty="0" smtClean="0">
                <a:solidFill>
                  <a:srgbClr val="000000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Conclusion</a:t>
            </a:r>
            <a:endParaRPr lang="en-US" sz="7200" dirty="0"/>
          </a:p>
        </p:txBody>
      </p:sp>
      <p:sp>
        <p:nvSpPr>
          <p:cNvPr id="4" name="Text 1"/>
          <p:cNvSpPr/>
          <p:nvPr/>
        </p:nvSpPr>
        <p:spPr>
          <a:xfrm>
            <a:off x="6284952" y="2311718"/>
            <a:ext cx="7546896" cy="10947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Model selection is an iterative process that requires understanding your data, choosing appropriate algorithms, evaluating performance, and optimizing parameters.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4952" y="3663196"/>
            <a:ext cx="3659386" cy="2038588"/>
          </a:xfrm>
          <a:prstGeom prst="roundRect">
            <a:avLst>
              <a:gd name="adj" fmla="val 4701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520696" y="3898940"/>
            <a:ext cx="2684502" cy="3355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kern="0" spc="-42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Experiment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6520696" y="4371261"/>
            <a:ext cx="3187898" cy="10947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I </a:t>
            </a:r>
            <a:r>
              <a:rPr lang="en-US" sz="1750" kern="0" spc="-36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Tried </a:t>
            </a:r>
            <a:r>
              <a:rPr lang="en-US" sz="1750" kern="0" spc="-36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different models, features, and hyperparameters to find the best solution for </a:t>
            </a:r>
            <a:r>
              <a:rPr lang="en-US" sz="1750" kern="0" spc="-36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my</a:t>
            </a:r>
            <a:r>
              <a:rPr lang="en-US" sz="1750" kern="0" spc="-36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1750" kern="0" spc="-36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problem.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2462" y="3663196"/>
            <a:ext cx="3659386" cy="2038588"/>
          </a:xfrm>
          <a:prstGeom prst="roundRect">
            <a:avLst>
              <a:gd name="adj" fmla="val 4701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408206" y="3898940"/>
            <a:ext cx="2684502" cy="3355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kern="0" spc="-42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Iterate</a:t>
            </a:r>
            <a:endParaRPr lang="en-US" sz="2100" dirty="0"/>
          </a:p>
        </p:txBody>
      </p:sp>
      <p:sp>
        <p:nvSpPr>
          <p:cNvPr id="10" name="Text 7"/>
          <p:cNvSpPr/>
          <p:nvPr/>
        </p:nvSpPr>
        <p:spPr>
          <a:xfrm>
            <a:off x="10408206" y="4371261"/>
            <a:ext cx="3187898" cy="10947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I Continuously evaluated and   improved my </a:t>
            </a:r>
            <a:r>
              <a:rPr lang="en-US" sz="1750" kern="0" spc="-36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model as </a:t>
            </a:r>
            <a:r>
              <a:rPr lang="en-US" sz="1750" kern="0" spc="-36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 gain</a:t>
            </a:r>
            <a:r>
              <a:rPr lang="en-US" sz="1750" kern="0" spc="-36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1750" kern="0" spc="-36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more data and insights.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284952" y="5929908"/>
            <a:ext cx="7546896" cy="1673662"/>
          </a:xfrm>
          <a:prstGeom prst="roundRect">
            <a:avLst>
              <a:gd name="adj" fmla="val 5726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520696" y="6165652"/>
            <a:ext cx="2684502" cy="3355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kern="0" spc="-42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Deploy</a:t>
            </a:r>
            <a:endParaRPr lang="en-US" sz="2100" dirty="0"/>
          </a:p>
        </p:txBody>
      </p:sp>
      <p:sp>
        <p:nvSpPr>
          <p:cNvPr id="13" name="Text 10"/>
          <p:cNvSpPr/>
          <p:nvPr/>
        </p:nvSpPr>
        <p:spPr>
          <a:xfrm>
            <a:off x="6520696" y="6637973"/>
            <a:ext cx="7075408" cy="7298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Once </a:t>
            </a:r>
            <a:r>
              <a:rPr lang="en-US" sz="1750" kern="0" spc="-36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 am</a:t>
            </a:r>
            <a:r>
              <a:rPr lang="en-US" sz="1750" kern="0" spc="-36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1750" kern="0" spc="-36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satisfied with </a:t>
            </a:r>
            <a:r>
              <a:rPr lang="en-US" sz="1750" kern="0" spc="-36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my </a:t>
            </a:r>
            <a:r>
              <a:rPr lang="en-US" sz="1750" kern="0" spc="-36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model's performance, </a:t>
            </a:r>
            <a:r>
              <a:rPr lang="en-US" sz="1750" kern="0" spc="-36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 deployed </a:t>
            </a:r>
            <a:r>
              <a:rPr lang="en-US" sz="1750" kern="0" spc="-36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it for real-world use.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5499832" y="3653135"/>
            <a:ext cx="3630738" cy="9233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THANK YOU</a:t>
            </a:r>
            <a:endParaRPr lang="en-US" sz="5400" b="1" cap="none" spc="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72736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102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8552" y="627459"/>
            <a:ext cx="7546896" cy="13420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250"/>
              </a:lnSpc>
              <a:buNone/>
            </a:pPr>
            <a:r>
              <a:rPr lang="en-US" sz="4200" kern="0" spc="-85" dirty="0">
                <a:solidFill>
                  <a:srgbClr val="000000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Importance of Choosing the Right Model</a:t>
            </a:r>
            <a:endParaRPr lang="en-US" sz="4200" dirty="0"/>
          </a:p>
        </p:txBody>
      </p:sp>
      <p:sp>
        <p:nvSpPr>
          <p:cNvPr id="4" name="Text 1"/>
          <p:cNvSpPr/>
          <p:nvPr/>
        </p:nvSpPr>
        <p:spPr>
          <a:xfrm>
            <a:off x="798552" y="2311718"/>
            <a:ext cx="7546896" cy="7298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Model selection is crucial for achieving accurate predictions and insights. The wrong model can lead to poor performance and inaccurate results.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8552" y="3298269"/>
            <a:ext cx="3659386" cy="2403515"/>
          </a:xfrm>
          <a:prstGeom prst="roundRect">
            <a:avLst>
              <a:gd name="adj" fmla="val 3987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034296" y="3534013"/>
            <a:ext cx="2684502" cy="3355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kern="0" spc="-42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Accuracy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1034296" y="4006334"/>
            <a:ext cx="3187898" cy="10947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Choosing the right model can ensure the model's predictions are accurate and reliable.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6062" y="3298269"/>
            <a:ext cx="3659386" cy="2403515"/>
          </a:xfrm>
          <a:prstGeom prst="roundRect">
            <a:avLst>
              <a:gd name="adj" fmla="val 3987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921806" y="3534013"/>
            <a:ext cx="2684502" cy="3355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kern="0" spc="-42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Efficiency</a:t>
            </a:r>
            <a:endParaRPr lang="en-US" sz="2100" dirty="0"/>
          </a:p>
        </p:txBody>
      </p:sp>
      <p:sp>
        <p:nvSpPr>
          <p:cNvPr id="10" name="Text 7"/>
          <p:cNvSpPr/>
          <p:nvPr/>
        </p:nvSpPr>
        <p:spPr>
          <a:xfrm>
            <a:off x="4921806" y="4006334"/>
            <a:ext cx="3187898" cy="14597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right model can be optimized to achieve the desired accuracy without sacrificing processing time.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798552" y="5929908"/>
            <a:ext cx="7546896" cy="1673662"/>
          </a:xfrm>
          <a:prstGeom prst="roundRect">
            <a:avLst>
              <a:gd name="adj" fmla="val 5726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034296" y="6165652"/>
            <a:ext cx="2684502" cy="3355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kern="0" spc="-42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Interpretability</a:t>
            </a:r>
            <a:endParaRPr lang="en-US" sz="2100" dirty="0"/>
          </a:p>
        </p:txBody>
      </p:sp>
      <p:sp>
        <p:nvSpPr>
          <p:cNvPr id="13" name="Text 10"/>
          <p:cNvSpPr/>
          <p:nvPr/>
        </p:nvSpPr>
        <p:spPr>
          <a:xfrm>
            <a:off x="1034296" y="6637973"/>
            <a:ext cx="7075408" cy="7298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Some models are more interpretable than others, making it easier to understand the reasoning behind the model's decisions.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0203" y="144377"/>
            <a:ext cx="12706112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3600" kern="0" spc="-89" dirty="0" smtClean="0">
                <a:solidFill>
                  <a:srgbClr val="000000"/>
                </a:solidFill>
                <a:latin typeface="Source Serif Pro" pitchFamily="34" charset="0"/>
                <a:ea typeface="Source Serif Pro" pitchFamily="34" charset="-122"/>
              </a:rPr>
              <a:t>      HEART DATASET – TARGET COLUMN IS CATEGORICAL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282553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455711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837724" y="5148382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7614761" y="455711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614761" y="5148382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endParaRPr lang="en-US" sz="185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2703" y="1528763"/>
            <a:ext cx="11983612" cy="6025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9" name="Straight Arrow Connector 8"/>
          <p:cNvCxnSpPr/>
          <p:nvPr/>
        </p:nvCxnSpPr>
        <p:spPr>
          <a:xfrm flipV="1">
            <a:off x="7614761" y="2715065"/>
            <a:ext cx="1909067" cy="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9523828" y="2278966"/>
            <a:ext cx="2321169" cy="7596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Library Needed</a:t>
            </a:r>
            <a:endParaRPr lang="en-US" dirty="0"/>
          </a:p>
        </p:txBody>
      </p:sp>
      <p:cxnSp>
        <p:nvCxnSpPr>
          <p:cNvPr id="13" name="Elbow Connector 12"/>
          <p:cNvCxnSpPr/>
          <p:nvPr/>
        </p:nvCxnSpPr>
        <p:spPr>
          <a:xfrm>
            <a:off x="9523828" y="4048601"/>
            <a:ext cx="1927274" cy="1606611"/>
          </a:xfrm>
          <a:prstGeom prst="bentConnector3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/>
        </p:nvSpPr>
        <p:spPr>
          <a:xfrm>
            <a:off x="11451102" y="4733091"/>
            <a:ext cx="1925213" cy="142855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CATEGORICAL COLUMN</a:t>
            </a:r>
            <a:endParaRPr lang="en-US" sz="1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0203" y="144377"/>
            <a:ext cx="12706112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3600" kern="0" spc="-89" dirty="0" smtClean="0">
                <a:solidFill>
                  <a:srgbClr val="000000"/>
                </a:solidFill>
                <a:latin typeface="Source Serif Pro" pitchFamily="34" charset="0"/>
                <a:ea typeface="Source Serif Pro" pitchFamily="34" charset="-122"/>
              </a:rPr>
              <a:t>      CARS DATASET – PRICE COLUMN IS NUMERICAL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282553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455711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837724" y="5148382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7614761" y="455711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614761" y="5148382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endParaRPr lang="en-US" sz="1850" dirty="0"/>
          </a:p>
        </p:txBody>
      </p:sp>
      <p:cxnSp>
        <p:nvCxnSpPr>
          <p:cNvPr id="9" name="Straight Arrow Connector 8"/>
          <p:cNvCxnSpPr/>
          <p:nvPr/>
        </p:nvCxnSpPr>
        <p:spPr>
          <a:xfrm flipV="1">
            <a:off x="9103875" y="2236758"/>
            <a:ext cx="1909067" cy="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11012942" y="1856932"/>
            <a:ext cx="2321169" cy="7596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Library Needed</a:t>
            </a:r>
            <a:endParaRPr lang="en-US" dirty="0"/>
          </a:p>
        </p:txBody>
      </p:sp>
      <p:sp>
        <p:nvSpPr>
          <p:cNvPr id="14" name="Oval 13"/>
          <p:cNvSpPr/>
          <p:nvPr/>
        </p:nvSpPr>
        <p:spPr>
          <a:xfrm>
            <a:off x="1184703" y="4434103"/>
            <a:ext cx="1925213" cy="142855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NUMERICAL COLUMN</a:t>
            </a:r>
            <a:endParaRPr lang="en-US" sz="160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724" y="1005152"/>
            <a:ext cx="9473894" cy="65414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5945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5929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28556" y="3610808"/>
            <a:ext cx="7759779" cy="696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350" kern="0" spc="-88" dirty="0">
                <a:solidFill>
                  <a:srgbClr val="000000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Exploratory Data Analysis (EDA)</a:t>
            </a:r>
            <a:endParaRPr lang="en-US" sz="4350" dirty="0"/>
          </a:p>
        </p:txBody>
      </p:sp>
      <p:sp>
        <p:nvSpPr>
          <p:cNvPr id="4" name="Text 1"/>
          <p:cNvSpPr/>
          <p:nvPr/>
        </p:nvSpPr>
        <p:spPr>
          <a:xfrm>
            <a:off x="828556" y="4662130"/>
            <a:ext cx="12973288" cy="757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50" kern="0" spc="-37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EDA involves analyzing and visualizing your data to gain insights, identify patterns, and detect any outliers or issues. It guides your model selection.</a:t>
            </a:r>
            <a:endParaRPr lang="en-US" sz="1850" dirty="0"/>
          </a:p>
        </p:txBody>
      </p:sp>
      <p:sp>
        <p:nvSpPr>
          <p:cNvPr id="5" name="Shape 2"/>
          <p:cNvSpPr/>
          <p:nvPr/>
        </p:nvSpPr>
        <p:spPr>
          <a:xfrm>
            <a:off x="828556" y="5952053"/>
            <a:ext cx="532686" cy="532686"/>
          </a:xfrm>
          <a:prstGeom prst="roundRect">
            <a:avLst>
              <a:gd name="adj" fmla="val 18667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011317" y="6051233"/>
            <a:ext cx="167164" cy="334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kern="0" spc="-53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1</a:t>
            </a:r>
            <a:endParaRPr lang="en-US" sz="2600" dirty="0"/>
          </a:p>
        </p:txBody>
      </p:sp>
      <p:sp>
        <p:nvSpPr>
          <p:cNvPr id="7" name="Text 4"/>
          <p:cNvSpPr/>
          <p:nvPr/>
        </p:nvSpPr>
        <p:spPr>
          <a:xfrm>
            <a:off x="1597938" y="5952053"/>
            <a:ext cx="2785229" cy="3480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kern="0" spc="-44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Data </a:t>
            </a:r>
            <a:r>
              <a:rPr lang="en-US" sz="2150" kern="0" spc="-44" dirty="0" smtClean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Preprocessing</a:t>
            </a:r>
            <a:endParaRPr lang="en-US" sz="2150" dirty="0"/>
          </a:p>
        </p:txBody>
      </p:sp>
      <p:sp>
        <p:nvSpPr>
          <p:cNvPr id="8" name="Text 5"/>
          <p:cNvSpPr/>
          <p:nvPr/>
        </p:nvSpPr>
        <p:spPr>
          <a:xfrm>
            <a:off x="1597938" y="6442115"/>
            <a:ext cx="3397210" cy="11358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1850" dirty="0"/>
          </a:p>
        </p:txBody>
      </p:sp>
      <p:sp>
        <p:nvSpPr>
          <p:cNvPr id="9" name="Shape 6"/>
          <p:cNvSpPr/>
          <p:nvPr/>
        </p:nvSpPr>
        <p:spPr>
          <a:xfrm>
            <a:off x="5231844" y="5952053"/>
            <a:ext cx="532686" cy="532686"/>
          </a:xfrm>
          <a:prstGeom prst="roundRect">
            <a:avLst>
              <a:gd name="adj" fmla="val 18667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5414605" y="6051233"/>
            <a:ext cx="167164" cy="334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kern="0" spc="-53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2</a:t>
            </a:r>
            <a:endParaRPr lang="en-US" sz="2600" dirty="0"/>
          </a:p>
        </p:txBody>
      </p:sp>
      <p:sp>
        <p:nvSpPr>
          <p:cNvPr id="11" name="Text 8"/>
          <p:cNvSpPr/>
          <p:nvPr/>
        </p:nvSpPr>
        <p:spPr>
          <a:xfrm>
            <a:off x="6001226" y="5952053"/>
            <a:ext cx="2785229" cy="3480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kern="0" spc="-44" dirty="0" smtClean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</a:rPr>
              <a:t>Data Visualization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6001226" y="6442115"/>
            <a:ext cx="3397210" cy="11358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1850" dirty="0"/>
          </a:p>
        </p:txBody>
      </p:sp>
      <p:sp>
        <p:nvSpPr>
          <p:cNvPr id="13" name="Shape 10"/>
          <p:cNvSpPr/>
          <p:nvPr/>
        </p:nvSpPr>
        <p:spPr>
          <a:xfrm>
            <a:off x="9635133" y="5952053"/>
            <a:ext cx="532686" cy="532686"/>
          </a:xfrm>
          <a:prstGeom prst="roundRect">
            <a:avLst>
              <a:gd name="adj" fmla="val 18667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817894" y="6051233"/>
            <a:ext cx="167164" cy="334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kern="0" spc="-53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3</a:t>
            </a:r>
            <a:endParaRPr lang="en-US" sz="2600" dirty="0"/>
          </a:p>
        </p:txBody>
      </p:sp>
      <p:sp>
        <p:nvSpPr>
          <p:cNvPr id="15" name="Text 12"/>
          <p:cNvSpPr/>
          <p:nvPr/>
        </p:nvSpPr>
        <p:spPr>
          <a:xfrm>
            <a:off x="10404515" y="5952053"/>
            <a:ext cx="2785229" cy="3480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kern="0" spc="-44" dirty="0" smtClean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Data analysis</a:t>
            </a:r>
            <a:endParaRPr lang="en-US" sz="2150" dirty="0"/>
          </a:p>
        </p:txBody>
      </p:sp>
      <p:sp>
        <p:nvSpPr>
          <p:cNvPr id="16" name="Text 13"/>
          <p:cNvSpPr/>
          <p:nvPr/>
        </p:nvSpPr>
        <p:spPr>
          <a:xfrm>
            <a:off x="10404515" y="6442115"/>
            <a:ext cx="3397210" cy="11358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18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/>
          <p:cNvSpPr/>
          <p:nvPr/>
        </p:nvSpPr>
        <p:spPr>
          <a:xfrm>
            <a:off x="2187524" y="1933441"/>
            <a:ext cx="4670474" cy="62240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6251" y="2277233"/>
            <a:ext cx="3953021" cy="56569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926080" y="239151"/>
            <a:ext cx="9129932" cy="954107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dirty="0" smtClean="0">
                <a:latin typeface="Source Serif Pro"/>
                <a:ea typeface="Source Serif Pro"/>
              </a:rPr>
              <a:t>CHECKING FOR MISSING VALUE </a:t>
            </a:r>
            <a:r>
              <a:rPr lang="en-US" sz="2800" dirty="0">
                <a:latin typeface="Source Serif Pro"/>
                <a:ea typeface="Source Serif Pro"/>
              </a:rPr>
              <a:t>I</a:t>
            </a:r>
            <a:r>
              <a:rPr lang="en-US" sz="2800" dirty="0" smtClean="0">
                <a:latin typeface="Source Serif Pro"/>
                <a:ea typeface="Source Serif Pro"/>
              </a:rPr>
              <a:t>N HEART AS WELL AS CARS DATASET</a:t>
            </a:r>
            <a:endParaRPr lang="en-US" sz="2800" dirty="0">
              <a:latin typeface="Source Serif Pro"/>
              <a:ea typeface="Source Serif Pro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8356209" y="1702191"/>
            <a:ext cx="14068" cy="64553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/>
          <p:cNvSpPr/>
          <p:nvPr/>
        </p:nvSpPr>
        <p:spPr>
          <a:xfrm>
            <a:off x="9401906" y="1933440"/>
            <a:ext cx="4670474" cy="62240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8090" y="2277233"/>
            <a:ext cx="4178105" cy="54459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377440" y="1364566"/>
            <a:ext cx="38967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Source Serif Pro"/>
                <a:ea typeface="Source Serif Pro"/>
              </a:rPr>
              <a:t>        FOR HEART DATASET</a:t>
            </a:r>
            <a:endParaRPr lang="en-US" sz="2000" dirty="0">
              <a:latin typeface="Source Serif Pro"/>
              <a:ea typeface="Source Serif Pro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9648090" y="1364566"/>
            <a:ext cx="38967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Source Serif Pro"/>
                <a:ea typeface="Source Serif Pro"/>
              </a:rPr>
              <a:t>        FOR CARS DATASET</a:t>
            </a:r>
            <a:endParaRPr lang="en-US" sz="2000" dirty="0">
              <a:latin typeface="Source Serif Pro"/>
              <a:ea typeface="Source Serif Pro"/>
            </a:endParaRPr>
          </a:p>
        </p:txBody>
      </p:sp>
    </p:spTree>
    <p:extLst>
      <p:ext uri="{BB962C8B-B14F-4D97-AF65-F5344CB8AC3E}">
        <p14:creationId xmlns:p14="http://schemas.microsoft.com/office/powerpoint/2010/main" val="3335259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770142" y="407963"/>
            <a:ext cx="88345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Source Serif Pro"/>
                <a:ea typeface="Source Serif Pro"/>
              </a:rPr>
              <a:t>OUTLIER DETECTION &amp; REMOVAL (CARS DATASET)</a:t>
            </a:r>
            <a:endParaRPr lang="en-US" sz="2800" dirty="0">
              <a:latin typeface="Source Serif Pro"/>
              <a:ea typeface="Source Serif Pro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369" y="992738"/>
            <a:ext cx="12801600" cy="64912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87182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770142" y="407963"/>
            <a:ext cx="88345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Source Serif Pro"/>
                <a:ea typeface="Source Serif Pro"/>
              </a:rPr>
              <a:t>OUTLIER DETECTION &amp; REMOVAL (HEART DATASET)</a:t>
            </a:r>
            <a:endParaRPr lang="en-US" sz="2800" dirty="0">
              <a:latin typeface="Source Serif Pro"/>
              <a:ea typeface="Source Serif Pro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976" y="1007391"/>
            <a:ext cx="6059839" cy="67882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7397" y="1007390"/>
            <a:ext cx="6179532" cy="63078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4" name="Straight Arrow Connector 3"/>
          <p:cNvCxnSpPr/>
          <p:nvPr/>
        </p:nvCxnSpPr>
        <p:spPr>
          <a:xfrm flipV="1">
            <a:off x="4029559" y="3735092"/>
            <a:ext cx="4157838" cy="299117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7496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271</TotalTime>
  <Words>531</Words>
  <Application>Microsoft Office PowerPoint</Application>
  <PresentationFormat>Custom</PresentationFormat>
  <Paragraphs>87</Paragraphs>
  <Slides>26</Slides>
  <Notes>10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DELL</cp:lastModifiedBy>
  <cp:revision>22</cp:revision>
  <dcterms:created xsi:type="dcterms:W3CDTF">2024-09-19T15:57:21Z</dcterms:created>
  <dcterms:modified xsi:type="dcterms:W3CDTF">2024-09-19T20:51:49Z</dcterms:modified>
</cp:coreProperties>
</file>